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381" r:id="rId2"/>
    <p:sldId id="447" r:id="rId3"/>
    <p:sldId id="448" r:id="rId4"/>
    <p:sldId id="544" r:id="rId5"/>
    <p:sldId id="545" r:id="rId6"/>
    <p:sldId id="547" r:id="rId7"/>
    <p:sldId id="546" r:id="rId8"/>
  </p:sldIdLst>
  <p:sldSz cx="12192000" cy="6858000"/>
  <p:notesSz cx="6797675" cy="9925050"/>
  <p:photoAlbum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P1 NLP and LLMs" id="{5110845A-1821-4E20-A8A9-0A6BB7AD7120}">
          <p14:sldIdLst>
            <p14:sldId id="381"/>
          </p14:sldIdLst>
        </p14:section>
        <p14:section name="M01" id="{D51A6BAE-45AC-4994-9E8F-51950731AE22}">
          <p14:sldIdLst>
            <p14:sldId id="447"/>
            <p14:sldId id="448"/>
            <p14:sldId id="544"/>
            <p14:sldId id="545"/>
            <p14:sldId id="547"/>
            <p14:sldId id="5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A661"/>
    <a:srgbClr val="E4B780"/>
    <a:srgbClr val="E5B37F"/>
    <a:srgbClr val="FFC000"/>
    <a:srgbClr val="F9C911"/>
    <a:srgbClr val="002A47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DD3CEB-92D3-49EE-B6F0-7E3AB4437EDC}" v="2196" dt="2025-02-12T23:31:49.268"/>
    <p1510:client id="{C2D516B2-6DD7-4EEA-B494-91C51D342A4B}" v="79" dt="2025-02-12T22:17:26.9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51" autoAdjust="0"/>
    <p:restoredTop sz="92218" autoAdjust="0"/>
  </p:normalViewPr>
  <p:slideViewPr>
    <p:cSldViewPr snapToGrid="0">
      <p:cViewPr varScale="1">
        <p:scale>
          <a:sx n="60" d="100"/>
          <a:sy n="60" d="100"/>
        </p:scale>
        <p:origin x="1044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79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797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642B55-ED95-49D9-B08D-CCB983A10E5D}" type="datetimeFigureOut">
              <a:rPr lang="es-ES" smtClean="0"/>
              <a:t>21/01/2026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39838"/>
            <a:ext cx="5956300" cy="33512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79768" y="4776431"/>
            <a:ext cx="5438140" cy="3907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427076"/>
            <a:ext cx="2945659" cy="497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50443" y="9427076"/>
            <a:ext cx="2945659" cy="4979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C072C2-9485-414F-9DB9-A6D3D0BB586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1064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072C2-9485-414F-9DB9-A6D3D0BB586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2065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89A89-DB09-D68C-845E-D89E12196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519A9D3-A71D-87D7-7653-F74DBA2BE2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1155DCB-B333-291E-BF7E-442FB9CAA0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B2A6335-5DEB-A1FB-4031-F302021776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072C2-9485-414F-9DB9-A6D3D0BB586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0472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114E33C8-BC0C-6A0C-91B5-95E2605FD414}"/>
              </a:ext>
            </a:extLst>
          </p:cNvPr>
          <p:cNvSpPr/>
          <p:nvPr userDrawn="1"/>
        </p:nvSpPr>
        <p:spPr>
          <a:xfrm>
            <a:off x="9861204" y="63956"/>
            <a:ext cx="2244444" cy="83331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CB6C094-3E99-41ED-99E2-DE282532D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12F0F-644B-4160-8BF6-C6E82A1AD29D}" type="datetimeFigureOut">
              <a:rPr lang="es-PE" smtClean="0"/>
              <a:t>21/01/2026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6370372-4B6A-4820-9AFC-CF403E88F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2C77D0D-147A-4774-948A-B6820D9B1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E43E5-FAA9-441C-8748-FA66513D22E5}" type="slidenum">
              <a:rPr lang="es-PE" smtClean="0"/>
              <a:t>‹Nº›</a:t>
            </a:fld>
            <a:endParaRPr lang="es-PE" dirty="0"/>
          </a:p>
        </p:txBody>
      </p:sp>
      <p:sp>
        <p:nvSpPr>
          <p:cNvPr id="6" name="Marcador de número de diapositiva 19">
            <a:extLst>
              <a:ext uri="{FF2B5EF4-FFF2-40B4-BE49-F238E27FC236}">
                <a16:creationId xmlns:a16="http://schemas.microsoft.com/office/drawing/2014/main" id="{8D608B47-00D4-8471-7557-F9B1DE09F10C}"/>
              </a:ext>
            </a:extLst>
          </p:cNvPr>
          <p:cNvSpPr txBox="1">
            <a:spLocks/>
          </p:cNvSpPr>
          <p:nvPr userDrawn="1"/>
        </p:nvSpPr>
        <p:spPr>
          <a:xfrm>
            <a:off x="9584871" y="6356350"/>
            <a:ext cx="198324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37931725" indent="-37474525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l">
              <a:defRPr/>
            </a:pPr>
            <a:fld id="{4DD6C305-A26C-4596-ABD5-993519E9D4A5}" type="slidenum">
              <a:rPr lang="es-ES" altLang="es-ES" b="1" smtClean="0">
                <a:solidFill>
                  <a:schemeClr val="tx1"/>
                </a:solidFill>
              </a:rPr>
              <a:pPr algn="l">
                <a:defRPr/>
              </a:pPr>
              <a:t>‹Nº›</a:t>
            </a:fld>
            <a:r>
              <a:rPr lang="es-ES" altLang="es-ES" b="1" dirty="0">
                <a:solidFill>
                  <a:schemeClr val="tx1"/>
                </a:solidFill>
              </a:rPr>
              <a:t> </a:t>
            </a:r>
          </a:p>
        </p:txBody>
      </p:sp>
      <p:pic>
        <p:nvPicPr>
          <p:cNvPr id="1032" name="Picture 8" descr="Confianza23">
            <a:extLst>
              <a:ext uri="{FF2B5EF4-FFF2-40B4-BE49-F238E27FC236}">
                <a16:creationId xmlns:a16="http://schemas.microsoft.com/office/drawing/2014/main" id="{8646F2DA-7356-B8B7-DF94-5CD7136F0AF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1463" y="114387"/>
            <a:ext cx="2244444" cy="71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92622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609787A-DA7D-4489-8B4E-7C2E2C85C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F07F5B2-22C0-471D-81EA-07F0349DAC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D41D28-EBE0-4D00-89E5-53E4588B3D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12F0F-644B-4160-8BF6-C6E82A1AD29D}" type="datetimeFigureOut">
              <a:rPr lang="es-PE" smtClean="0"/>
              <a:t>21/01/2026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6EE041-7E7E-4043-B999-1C1BCAE925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2E066C-4BD5-4FD2-9ABA-F8BB80E40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E43E5-FAA9-441C-8748-FA66513D22E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797804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194BC129-097E-4C91-8FA9-1684218E9B70}"/>
              </a:ext>
            </a:extLst>
          </p:cNvPr>
          <p:cNvSpPr txBox="1"/>
          <p:nvPr/>
        </p:nvSpPr>
        <p:spPr>
          <a:xfrm>
            <a:off x="1897440" y="2792454"/>
            <a:ext cx="8000029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150745" indent="-457200" algn="just">
              <a:buFont typeface="Arial" panose="020B0604020202020204" pitchFamily="34" charset="0"/>
              <a:buChar char="•"/>
            </a:pPr>
            <a:r>
              <a:rPr lang="en-GB" b="1" noProof="0" dirty="0">
                <a:solidFill>
                  <a:srgbClr val="D4A661"/>
                </a:solidFill>
                <a:latin typeface="Montserrat"/>
                <a:ea typeface="Calibri"/>
                <a:cs typeface="Calibri"/>
              </a:rPr>
              <a:t>M00: AI Concepts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684FAA5-0F53-432B-CE08-AB74585775A8}"/>
              </a:ext>
            </a:extLst>
          </p:cNvPr>
          <p:cNvSpPr txBox="1"/>
          <p:nvPr/>
        </p:nvSpPr>
        <p:spPr>
          <a:xfrm>
            <a:off x="2288904" y="1100520"/>
            <a:ext cx="7613810" cy="107721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 b="1" noProof="1">
                <a:latin typeface="Montserrat"/>
                <a:ea typeface="Calibri" panose="020F0502020204030204"/>
                <a:cs typeface="Calibri" panose="020F0502020204030204"/>
              </a:rPr>
              <a:t>Training Program 0:</a:t>
            </a:r>
          </a:p>
          <a:p>
            <a:pPr algn="ctr"/>
            <a:r>
              <a:rPr lang="en-GB" sz="3200" b="1" noProof="1">
                <a:latin typeface="Montserrat"/>
                <a:ea typeface="Calibri" panose="020F0502020204030204"/>
                <a:cs typeface="Calibri" panose="020F0502020204030204"/>
              </a:rPr>
              <a:t>AI Concepts</a:t>
            </a:r>
            <a:endParaRPr lang="en-GB" noProof="1">
              <a:latin typeface="Montserrat"/>
            </a:endParaRPr>
          </a:p>
        </p:txBody>
      </p:sp>
      <p:pic>
        <p:nvPicPr>
          <p:cNvPr id="9" name="Picture 4" descr="Bandera de España - Wikipedia, la enciclopedia libre">
            <a:extLst>
              <a:ext uri="{FF2B5EF4-FFF2-40B4-BE49-F238E27FC236}">
                <a16:creationId xmlns:a16="http://schemas.microsoft.com/office/drawing/2014/main" id="{55EE169B-6EFD-EF7F-C12A-7A503EF6E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2248" y="205760"/>
            <a:ext cx="1115724" cy="65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22AE85D7-B369-849B-38A4-166EF89CE610}"/>
              </a:ext>
            </a:extLst>
          </p:cNvPr>
          <p:cNvSpPr/>
          <p:nvPr/>
        </p:nvSpPr>
        <p:spPr>
          <a:xfrm>
            <a:off x="215570" y="235900"/>
            <a:ext cx="2401717" cy="494938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 sz="2800" dirty="0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B4139CF1-B781-F7B3-80B2-9087F9D35707}"/>
              </a:ext>
            </a:extLst>
          </p:cNvPr>
          <p:cNvSpPr txBox="1"/>
          <p:nvPr/>
        </p:nvSpPr>
        <p:spPr>
          <a:xfrm>
            <a:off x="654041" y="252536"/>
            <a:ext cx="1524777" cy="46166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s-MX" sz="2400" b="1" dirty="0">
                <a:solidFill>
                  <a:srgbClr val="002A47"/>
                </a:solidFill>
                <a:latin typeface="Montserrat"/>
                <a:ea typeface="Calibri"/>
                <a:cs typeface="Calibri"/>
              </a:rPr>
              <a:t>THEORY</a:t>
            </a:r>
            <a:endParaRPr lang="es-PE" sz="2400" b="1" dirty="0">
              <a:solidFill>
                <a:srgbClr val="002A47"/>
              </a:solidFill>
              <a:latin typeface="Montserrat"/>
              <a:ea typeface="Calibri"/>
              <a:cs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8F8C08-0F3C-6C74-4571-1247400CA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0973" y="205760"/>
            <a:ext cx="1115724" cy="65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andera de Jordania - Wikipedia, la enciclopedia libre">
            <a:extLst>
              <a:ext uri="{FF2B5EF4-FFF2-40B4-BE49-F238E27FC236}">
                <a16:creationId xmlns:a16="http://schemas.microsoft.com/office/drawing/2014/main" id="{23E9096E-E32F-5A7C-2F35-742F4FDC3D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323" y="205760"/>
            <a:ext cx="1115724" cy="65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32E91A40-D88B-EF72-8AD8-683E0AFB8809}"/>
              </a:ext>
            </a:extLst>
          </p:cNvPr>
          <p:cNvSpPr/>
          <p:nvPr/>
        </p:nvSpPr>
        <p:spPr>
          <a:xfrm>
            <a:off x="3577389" y="2823411"/>
            <a:ext cx="5309937" cy="320842"/>
          </a:xfrm>
          <a:prstGeom prst="rect">
            <a:avLst/>
          </a:prstGeom>
          <a:solidFill>
            <a:schemeClr val="accent1">
              <a:alpha val="25000"/>
            </a:schemeClr>
          </a:solidFill>
          <a:ln w="635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1738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E5BAC-63C8-4D96-E559-12DC84E90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61F0780E-6D7F-498C-857F-329B991AE8C8}"/>
              </a:ext>
            </a:extLst>
          </p:cNvPr>
          <p:cNvSpPr txBox="1"/>
          <p:nvPr/>
        </p:nvSpPr>
        <p:spPr>
          <a:xfrm>
            <a:off x="1604987" y="3132764"/>
            <a:ext cx="8982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>
                <a:latin typeface="Montserrat"/>
              </a:rPr>
              <a:t>AI </a:t>
            </a:r>
            <a:r>
              <a:rPr lang="en-GB" sz="3200" b="1" noProof="0" dirty="0">
                <a:latin typeface="Montserrat"/>
              </a:rPr>
              <a:t>Concepts</a:t>
            </a:r>
            <a:endParaRPr lang="es-MX" sz="3200" b="1" dirty="0">
              <a:latin typeface="Montserrat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CEDDCC55-2916-1886-D1B9-9C2650034565}"/>
              </a:ext>
            </a:extLst>
          </p:cNvPr>
          <p:cNvSpPr/>
          <p:nvPr/>
        </p:nvSpPr>
        <p:spPr>
          <a:xfrm>
            <a:off x="4895140" y="2445469"/>
            <a:ext cx="2401717" cy="4949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PE" sz="2400" b="1" dirty="0">
                <a:solidFill>
                  <a:srgbClr val="D4A661"/>
                </a:solidFill>
              </a:rPr>
              <a:t>MODULE 00</a:t>
            </a:r>
            <a:endParaRPr lang="es-PE" sz="2400" b="1" dirty="0">
              <a:solidFill>
                <a:srgbClr val="D4A66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5517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Methodology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GB" sz="2800" b="1" noProof="0" dirty="0">
                <a:latin typeface="Montserrat"/>
              </a:rPr>
              <a:t>M00 AI CONCEPTS</a:t>
            </a:r>
            <a:endParaRPr lang="en-GB" sz="3600" b="1" noProof="0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609600" y="1769412"/>
            <a:ext cx="11053012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Clr>
                <a:srgbClr val="FFC000"/>
              </a:buClr>
              <a:buFont typeface="Wingdings" panose="05000000000000000000" pitchFamily="2" charset="2"/>
              <a:buChar char="q"/>
            </a:pPr>
            <a:r>
              <a:rPr lang="en-US" sz="3200" b="1" noProof="0" dirty="0">
                <a:solidFill>
                  <a:srgbClr val="FFC000"/>
                </a:solidFill>
              </a:rPr>
              <a:t>CBK: Common Body  of Knowledge: </a:t>
            </a:r>
            <a:r>
              <a:rPr lang="en-US" sz="3200" dirty="0"/>
              <a:t>structure AI theory to establish core doctrine and prevent tactical errors or redundant efforts.</a:t>
            </a:r>
          </a:p>
          <a:p>
            <a:pPr marL="514350" indent="-514350">
              <a:buClr>
                <a:srgbClr val="FFC000"/>
              </a:buClr>
              <a:buFont typeface="Wingdings" panose="05000000000000000000" pitchFamily="2" charset="2"/>
              <a:buChar char="q"/>
            </a:pPr>
            <a:endParaRPr lang="en-US" sz="3200" noProof="0" dirty="0"/>
          </a:p>
          <a:p>
            <a:pPr marL="514350" indent="-514350">
              <a:buFont typeface="Wingdings" panose="05000000000000000000" pitchFamily="2" charset="2"/>
              <a:buChar char="q"/>
            </a:pPr>
            <a:r>
              <a:rPr lang="en-US" sz="3200" b="1" noProof="0" dirty="0">
                <a:solidFill>
                  <a:srgbClr val="FFC000"/>
                </a:solidFill>
              </a:rPr>
              <a:t>Code AI systems </a:t>
            </a:r>
            <a:r>
              <a:rPr lang="en-US" sz="3200" noProof="0" dirty="0"/>
              <a:t>to translate theoretical knowledge into operational proficiency through hands-on application.</a:t>
            </a:r>
          </a:p>
          <a:p>
            <a:pPr marL="514350" indent="-514350">
              <a:buFont typeface="Wingdings" panose="05000000000000000000" pitchFamily="2" charset="2"/>
              <a:buChar char="q"/>
            </a:pPr>
            <a:endParaRPr lang="en-US" sz="3200" b="1" noProof="0" dirty="0">
              <a:solidFill>
                <a:srgbClr val="FFC000"/>
              </a:solidFill>
            </a:endParaRPr>
          </a:p>
          <a:p>
            <a:pPr marL="514350" indent="-514350">
              <a:buFont typeface="Wingdings" panose="05000000000000000000" pitchFamily="2" charset="2"/>
              <a:buChar char="q"/>
            </a:pPr>
            <a:r>
              <a:rPr lang="en-US" sz="3200" b="1" noProof="0" dirty="0">
                <a:solidFill>
                  <a:srgbClr val="FFC000"/>
                </a:solidFill>
              </a:rPr>
              <a:t>Read research papers </a:t>
            </a:r>
            <a:r>
              <a:rPr lang="en-US" sz="3200" noProof="0" dirty="0"/>
              <a:t>by identifying emerging technologies before they hit the mainstream.</a:t>
            </a:r>
          </a:p>
        </p:txBody>
      </p:sp>
    </p:spTree>
    <p:extLst>
      <p:ext uri="{BB962C8B-B14F-4D97-AF65-F5344CB8AC3E}">
        <p14:creationId xmlns:p14="http://schemas.microsoft.com/office/powerpoint/2010/main" val="3678966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Reasoning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GB" sz="2800" b="1" dirty="0">
                <a:latin typeface="Montserrat"/>
              </a:rPr>
              <a:t>M00 AI CONCEPTS</a:t>
            </a:r>
            <a:endParaRPr lang="en-GB" sz="3600" b="1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609600" y="1769412"/>
            <a:ext cx="11053012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 algn="just">
              <a:buAutoNum type="arabicPeriod"/>
            </a:pPr>
            <a:r>
              <a:rPr lang="en-US" sz="3200" noProof="0" dirty="0"/>
              <a:t>Large Language Models Are Zero-Shot Reasoners</a:t>
            </a:r>
          </a:p>
          <a:p>
            <a:pPr marL="514350" indent="-514350" algn="just">
              <a:buAutoNum type="arabicPeriod"/>
            </a:pPr>
            <a:endParaRPr lang="en-US" sz="3200" dirty="0"/>
          </a:p>
          <a:p>
            <a:pPr marL="514350" indent="-514350" algn="just">
              <a:buAutoNum type="arabicPeriod"/>
            </a:pPr>
            <a:r>
              <a:rPr lang="en-US" sz="3200" noProof="0" dirty="0"/>
              <a:t>Introduced Zero-Shot Chain-of-Thought (Zero-Shot-</a:t>
            </a:r>
            <a:r>
              <a:rPr lang="en-US" sz="3200" noProof="0" dirty="0" err="1"/>
              <a:t>CoT</a:t>
            </a:r>
            <a:r>
              <a:rPr lang="en-US" sz="3200" noProof="0" dirty="0"/>
              <a:t>) term</a:t>
            </a:r>
          </a:p>
          <a:p>
            <a:pPr marL="514350" indent="-514350" algn="just">
              <a:buAutoNum type="arabicPeriod"/>
            </a:pPr>
            <a:endParaRPr lang="es-ES" sz="3200" dirty="0"/>
          </a:p>
          <a:p>
            <a:pPr marL="514350" indent="-514350" algn="just">
              <a:buAutoNum type="arabicPeriod"/>
            </a:pPr>
            <a:r>
              <a:rPr lang="es-ES" sz="3200" dirty="0"/>
              <a:t>Open AI o1 </a:t>
            </a:r>
            <a:r>
              <a:rPr lang="es-ES" sz="3200" dirty="0" err="1"/>
              <a:t>System</a:t>
            </a:r>
            <a:r>
              <a:rPr lang="es-ES" sz="3200" dirty="0"/>
              <a:t> </a:t>
            </a:r>
            <a:r>
              <a:rPr lang="es-ES" sz="3200" dirty="0" err="1"/>
              <a:t>Card</a:t>
            </a: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80643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Tools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GB" sz="2800" b="1" dirty="0">
                <a:latin typeface="Montserrat"/>
              </a:rPr>
              <a:t>M00 AI CONCEPTS</a:t>
            </a:r>
            <a:endParaRPr lang="en-GB" sz="3600" b="1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609600" y="1769412"/>
            <a:ext cx="11053012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 algn="just">
              <a:buAutoNum type="arabicPeriod"/>
            </a:pPr>
            <a:endParaRPr lang="en-US" sz="3200" dirty="0"/>
          </a:p>
          <a:p>
            <a:pPr marL="514350" indent="-514350" algn="just">
              <a:buAutoNum type="arabicPeriod"/>
            </a:pPr>
            <a:r>
              <a:rPr lang="en-US" sz="3200" noProof="0" dirty="0"/>
              <a:t>Anything LLM 1.91</a:t>
            </a:r>
          </a:p>
          <a:p>
            <a:pPr marL="514350" indent="-514350" algn="just">
              <a:buAutoNum type="arabicPeriod"/>
            </a:pPr>
            <a:endParaRPr lang="en-US" sz="3200" dirty="0"/>
          </a:p>
          <a:p>
            <a:pPr marL="514350" indent="-514350" algn="just">
              <a:buFontTx/>
              <a:buAutoNum type="arabicPeriod"/>
            </a:pPr>
            <a:r>
              <a:rPr lang="en-US" sz="3200" dirty="0" err="1"/>
              <a:t>Ollama</a:t>
            </a:r>
            <a:r>
              <a:rPr lang="en-US" sz="3200" dirty="0"/>
              <a:t> + Page Assist</a:t>
            </a:r>
          </a:p>
          <a:p>
            <a:pPr marL="514350" indent="-514350" algn="just">
              <a:buAutoNum type="arabicPeriod"/>
            </a:pPr>
            <a:endParaRPr lang="en-US" sz="3200" dirty="0"/>
          </a:p>
          <a:p>
            <a:pPr marL="514350" indent="-514350" algn="just">
              <a:buAutoNum type="arabicPeriod"/>
            </a:pPr>
            <a:r>
              <a:rPr lang="en-US" sz="3200" noProof="0"/>
              <a:t>LM Studio 0.3.36</a:t>
            </a:r>
            <a:endParaRPr lang="en-US" sz="3200" noProof="0" dirty="0"/>
          </a:p>
          <a:p>
            <a:pPr marL="514350" indent="-514350" algn="just">
              <a:buAutoNum type="arabicPeriod"/>
            </a:pPr>
            <a:endParaRPr lang="en-US" sz="3200" dirty="0"/>
          </a:p>
          <a:p>
            <a:pPr marL="514350" indent="-514350" algn="just">
              <a:buAutoNum type="arabicPeriod"/>
            </a:pPr>
            <a:r>
              <a:rPr lang="en-US" sz="3200" noProof="0" dirty="0"/>
              <a:t>Text2Vec</a:t>
            </a:r>
          </a:p>
          <a:p>
            <a:pPr marL="514350" indent="-514350" algn="just">
              <a:buAutoNum type="arabicPeriod"/>
            </a:pPr>
            <a:endParaRPr lang="en-US" sz="3200" dirty="0"/>
          </a:p>
          <a:p>
            <a:pPr marL="514350" indent="-514350" algn="just">
              <a:buAutoNum type="arabicPeriod"/>
            </a:pPr>
            <a:r>
              <a:rPr lang="en-US" sz="3200" noProof="0" dirty="0"/>
              <a:t>Pip install open-</a:t>
            </a:r>
            <a:r>
              <a:rPr lang="en-US" sz="3200" noProof="0" dirty="0" err="1"/>
              <a:t>webui</a:t>
            </a:r>
            <a:r>
              <a:rPr lang="en-US" sz="3200" dirty="0"/>
              <a:t>; open-</a:t>
            </a:r>
            <a:r>
              <a:rPr lang="en-US" sz="3200" dirty="0" err="1"/>
              <a:t>webui</a:t>
            </a:r>
            <a:r>
              <a:rPr lang="en-US" sz="3200" dirty="0"/>
              <a:t> serve</a:t>
            </a:r>
            <a:endParaRPr lang="en-US" sz="3200" noProof="0" dirty="0"/>
          </a:p>
        </p:txBody>
      </p:sp>
    </p:spTree>
    <p:extLst>
      <p:ext uri="{BB962C8B-B14F-4D97-AF65-F5344CB8AC3E}">
        <p14:creationId xmlns:p14="http://schemas.microsoft.com/office/powerpoint/2010/main" val="4203436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Embedding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GB" sz="2800" b="1" dirty="0">
                <a:latin typeface="Montserrat"/>
              </a:rPr>
              <a:t>M00 AI CONCEPTS</a:t>
            </a:r>
            <a:endParaRPr lang="en-GB" sz="3600" b="1" dirty="0">
              <a:latin typeface="Montserrat"/>
            </a:endParaRPr>
          </a:p>
        </p:txBody>
      </p:sp>
      <p:pic>
        <p:nvPicPr>
          <p:cNvPr id="7" name="Imagen 6" descr="Diagrama&#10;&#10;El contenido generado por IA puede ser incorrecto.">
            <a:extLst>
              <a:ext uri="{FF2B5EF4-FFF2-40B4-BE49-F238E27FC236}">
                <a16:creationId xmlns:a16="http://schemas.microsoft.com/office/drawing/2014/main" id="{E5A19F46-509A-E0C4-C658-707949B87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527" y="2402813"/>
            <a:ext cx="6525536" cy="349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13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5073496D-DD88-1D87-416F-47AB717D3538}"/>
              </a:ext>
            </a:extLst>
          </p:cNvPr>
          <p:cNvSpPr/>
          <p:nvPr/>
        </p:nvSpPr>
        <p:spPr>
          <a:xfrm>
            <a:off x="443706" y="565943"/>
            <a:ext cx="160337" cy="411163"/>
          </a:xfrm>
          <a:prstGeom prst="rect">
            <a:avLst/>
          </a:prstGeom>
          <a:solidFill>
            <a:srgbClr val="D4A6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s-PE" sz="1400">
              <a:latin typeface="Montserrat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3A7C70B-7D09-6284-F726-EC7C1D0849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1144744"/>
            <a:ext cx="441713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1440" tIns="0" rIns="0" bIns="0" anchor="t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buClr>
                <a:srgbClr val="FFC000"/>
              </a:buClr>
            </a:pPr>
            <a:r>
              <a:rPr lang="en-GB" sz="2000" b="1" dirty="0">
                <a:solidFill>
                  <a:srgbClr val="D4A661"/>
                </a:solidFill>
                <a:latin typeface="Montserrat"/>
              </a:rPr>
              <a:t>Embedding</a:t>
            </a:r>
            <a:endParaRPr lang="en-GB" sz="2000" b="1" noProof="0" dirty="0">
              <a:solidFill>
                <a:srgbClr val="D4A661"/>
              </a:solidFill>
              <a:latin typeface="Montserrat"/>
            </a:endParaRPr>
          </a:p>
        </p:txBody>
      </p:sp>
      <p:sp>
        <p:nvSpPr>
          <p:cNvPr id="3" name="CuadroTexto 8">
            <a:extLst>
              <a:ext uri="{FF2B5EF4-FFF2-40B4-BE49-F238E27FC236}">
                <a16:creationId xmlns:a16="http://schemas.microsoft.com/office/drawing/2014/main" id="{E6433BAA-6AD0-95DE-9C2A-9D1CB41A51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043" y="525302"/>
            <a:ext cx="624443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3975" cap="sq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GB" sz="2800" b="1" dirty="0">
                <a:latin typeface="Montserrat"/>
              </a:rPr>
              <a:t>M00 AI CONCEPTS</a:t>
            </a:r>
            <a:endParaRPr lang="en-GB" sz="3600" b="1" dirty="0">
              <a:latin typeface="Montserrat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D9D0862-2ACD-773C-F6A0-14047CF8729D}"/>
              </a:ext>
            </a:extLst>
          </p:cNvPr>
          <p:cNvSpPr txBox="1"/>
          <p:nvPr/>
        </p:nvSpPr>
        <p:spPr>
          <a:xfrm>
            <a:off x="604043" y="1620159"/>
            <a:ext cx="11053012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 algn="just">
              <a:buAutoNum type="arabicPeriod"/>
            </a:pPr>
            <a:r>
              <a:rPr lang="en-US" sz="2800" b="1" noProof="0" dirty="0">
                <a:solidFill>
                  <a:srgbClr val="FFC000"/>
                </a:solidFill>
              </a:rPr>
              <a:t>Layer 1 (Base Embedding): </a:t>
            </a:r>
            <a:r>
              <a:rPr lang="en-US" sz="2800" noProof="0" dirty="0"/>
              <a:t>This is the foundational layer, trained on a massive corpus of text and code. It provides a general understanding of the data  (a basic sense of what different words and concepts represent).</a:t>
            </a:r>
          </a:p>
          <a:p>
            <a:pPr marL="514350" indent="-514350" algn="just">
              <a:buAutoNum type="arabicPeriod"/>
            </a:pPr>
            <a:r>
              <a:rPr lang="en-US" sz="2800" b="1" noProof="0" dirty="0">
                <a:solidFill>
                  <a:srgbClr val="FFC000"/>
                </a:solidFill>
              </a:rPr>
              <a:t>Layer 2 (Contextual Embedding): </a:t>
            </a:r>
            <a:r>
              <a:rPr lang="en-US" sz="2800" noProof="0" dirty="0"/>
              <a:t>This layer uses a technique called “attention” to understand the context of the input text. It creates a more nuanced vector representation that considers the surrounding words and phrases. It’s like reading a sentence and understanding the nuances of each word.</a:t>
            </a:r>
          </a:p>
          <a:p>
            <a:pPr marL="514350" indent="-514350" algn="just">
              <a:buAutoNum type="arabicPeriod"/>
            </a:pPr>
            <a:r>
              <a:rPr lang="en-US" sz="2800" b="1" noProof="0" dirty="0">
                <a:solidFill>
                  <a:srgbClr val="FFC000"/>
                </a:solidFill>
              </a:rPr>
              <a:t>Layer 3 (Semantic Embedding): </a:t>
            </a:r>
            <a:r>
              <a:rPr lang="en-US" sz="2800" noProof="0" dirty="0"/>
              <a:t>This layer builds upon the contextual embedding, deepening the understanding of the meaning. It creates a vector that represents the core semantic meaning of the text or code.</a:t>
            </a:r>
          </a:p>
        </p:txBody>
      </p:sp>
    </p:spTree>
    <p:extLst>
      <p:ext uri="{BB962C8B-B14F-4D97-AF65-F5344CB8AC3E}">
        <p14:creationId xmlns:p14="http://schemas.microsoft.com/office/powerpoint/2010/main" val="25699707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2822</TotalTime>
  <Words>252</Words>
  <Application>Microsoft Office PowerPoint</Application>
  <PresentationFormat>Panorámica</PresentationFormat>
  <Paragraphs>41</Paragraphs>
  <Slides>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Montserrat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Jonathan Ochoa</dc:creator>
  <cp:lastModifiedBy>AUSEJO Rafael</cp:lastModifiedBy>
  <cp:revision>983</cp:revision>
  <cp:lastPrinted>2024-10-30T22:24:37Z</cp:lastPrinted>
  <dcterms:created xsi:type="dcterms:W3CDTF">2021-09-27T15:19:51Z</dcterms:created>
  <dcterms:modified xsi:type="dcterms:W3CDTF">2026-01-21T06:13:26Z</dcterms:modified>
</cp:coreProperties>
</file>

<file path=docProps/thumbnail.jpeg>
</file>